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ill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 con immagine">
  <p:cSld name="Diapositiva titolo con immag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838200" y="0"/>
            <a:ext cx="11353800" cy="57912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838200" y="2655077"/>
            <a:ext cx="6548438" cy="283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838200" y="5486400"/>
            <a:ext cx="6548438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fronto">
  <p:cSld name="1_Confront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839788" y="1885361"/>
            <a:ext cx="5157787" cy="430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6172200" y="1885361"/>
            <a:ext cx="5183188" cy="430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838200" y="2655077"/>
            <a:ext cx="6548438" cy="283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148373" y="1488558"/>
            <a:ext cx="5445858" cy="27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1148373" y="4220187"/>
            <a:ext cx="5445858" cy="122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titolo">
  <p:cSld name="1_Solo titol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1554163" y="2062956"/>
            <a:ext cx="9083675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896600" cy="89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896600" cy="48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838200" y="914483"/>
            <a:ext cx="10896600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839788" y="2856322"/>
            <a:ext cx="3932237" cy="301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uto con didascalia">
  <p:cSld name="1_Contenuto con didascali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839788" y="2856322"/>
            <a:ext cx="3932237" cy="301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9"/>
          <p:cNvSpPr>
            <a:spLocks noGrp="1"/>
          </p:cNvSpPr>
          <p:nvPr>
            <p:ph type="pic" idx="2"/>
          </p:nvPr>
        </p:nvSpPr>
        <p:spPr>
          <a:xfrm>
            <a:off x="5180012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con smarginatura completa">
  <p:cSld name="Foto con smarginatura complet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sore diapositiva con immagine">
  <p:cSld name="Divisore diapositiva con immagin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831850" y="0"/>
            <a:ext cx="113601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148373" y="1488558"/>
            <a:ext cx="5445858" cy="27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148373" y="4220187"/>
            <a:ext cx="5445858" cy="122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>
  <p:cSld name="Vuot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i ringraziamento">
  <p:cSld name="Diapositiva di ringraziamen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>
            <a:spLocks noGrp="1"/>
          </p:cNvSpPr>
          <p:nvPr>
            <p:ph type="pic" idx="2"/>
          </p:nvPr>
        </p:nvSpPr>
        <p:spPr>
          <a:xfrm>
            <a:off x="838200" y="0"/>
            <a:ext cx="11353800" cy="57912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8201" y="3072985"/>
            <a:ext cx="6548438" cy="241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ill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838199" y="5486401"/>
            <a:ext cx="654843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sore diapositiva 2">
  <p:cSld name="Divisore diapositiva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48373" y="3259237"/>
            <a:ext cx="54458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148373" y="6138962"/>
            <a:ext cx="5445858" cy="58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e contenuto">
  <p:cSld name="Immagine e contenu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328737" y="7868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328738" y="3019352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1328738" y="22476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in cornice">
  <p:cSld name="Foto in cornic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6458601" y="-13063"/>
            <a:ext cx="4984597" cy="688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0491266" y="1562652"/>
            <a:ext cx="1562173" cy="1562173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7144406" y="879573"/>
            <a:ext cx="662702" cy="662702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1488701" y="6383701"/>
            <a:ext cx="781358" cy="781358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28737" y="7868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28738" y="3019352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04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1328738" y="22476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110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•"/>
              <a:defRPr sz="1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 con immagine">
  <p:cSld name="Confronto con immagin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838200" y="2627"/>
            <a:ext cx="11353799" cy="46313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i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1562100" y="3324700"/>
            <a:ext cx="4242611" cy="3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7467601" y="2679700"/>
            <a:ext cx="4072192" cy="64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i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5"/>
          </p:nvPr>
        </p:nvSpPr>
        <p:spPr>
          <a:xfrm>
            <a:off x="7467601" y="3324700"/>
            <a:ext cx="4072192" cy="3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singola">
  <p:cSld name="Immagine singol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>
            <a:spLocks noGrp="1"/>
          </p:cNvSpPr>
          <p:nvPr>
            <p:ph type="pic" idx="2"/>
          </p:nvPr>
        </p:nvSpPr>
        <p:spPr>
          <a:xfrm>
            <a:off x="838200" y="0"/>
            <a:ext cx="113538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281989" y="5829950"/>
            <a:ext cx="355832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296179" y="5250600"/>
            <a:ext cx="3545503" cy="56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e contenuto 2">
  <p:cSld name="Immagine e contenuto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838200" y="0"/>
            <a:ext cx="52578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  <a:defRPr sz="44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 rot="-5400000">
            <a:off x="-540747" y="4350527"/>
            <a:ext cx="1919693" cy="2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MARGIE'S TRAVEL</a:t>
            </a:r>
            <a:endParaRPr sz="16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" name="Google Shape;14;p1"/>
          <p:cNvCxnSpPr/>
          <p:nvPr/>
        </p:nvCxnSpPr>
        <p:spPr>
          <a:xfrm rot="10800000" flipH="1">
            <a:off x="419100" y="798384"/>
            <a:ext cx="1" cy="218880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" name="Google Shape;15;p1"/>
          <p:cNvSpPr txBox="1"/>
          <p:nvPr/>
        </p:nvSpPr>
        <p:spPr>
          <a:xfrm>
            <a:off x="158397" y="77222"/>
            <a:ext cx="521406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05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‹N›</a:t>
            </a:fld>
            <a:endParaRPr sz="105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29758" y="5998559"/>
            <a:ext cx="537006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endParaRPr sz="44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71963" y="5144532"/>
            <a:ext cx="11338719" cy="156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lang="it-IT" sz="4400"/>
              <a:t>MATERA, </a:t>
            </a:r>
            <a:br>
              <a:rPr lang="it-IT" sz="4400"/>
            </a:br>
            <a:r>
              <a:rPr lang="it-IT" sz="4400"/>
              <a:t>Italy's magical city of stone</a:t>
            </a:r>
            <a:br>
              <a:rPr lang="it-IT" sz="4400"/>
            </a:br>
            <a:r>
              <a:rPr lang="it-IT" sz="4400"/>
              <a:t> </a:t>
            </a:r>
            <a:endParaRPr sz="4400"/>
          </a:p>
        </p:txBody>
      </p:sp>
      <p:pic>
        <p:nvPicPr>
          <p:cNvPr id="115" name="Google Shape;115;p23" descr="Matera. Citta' dei Sassi. Capitale Europea della Cultura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34" b="1033"/>
          <a:stretch/>
        </p:blipFill>
        <p:spPr>
          <a:xfrm>
            <a:off x="1089470" y="280555"/>
            <a:ext cx="8866351" cy="446613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16" name="Google Shape;116;p23"/>
          <p:cNvSpPr txBox="1"/>
          <p:nvPr/>
        </p:nvSpPr>
        <p:spPr>
          <a:xfrm>
            <a:off x="1089041" y="6341639"/>
            <a:ext cx="2982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MARIA GRAZIA CHIEFFI </a:t>
            </a: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4">
            <a:alphaModFix/>
          </a:blip>
          <a:srcRect l="67383" t="17708" r="19726" b="61457"/>
          <a:stretch/>
        </p:blipFill>
        <p:spPr>
          <a:xfrm>
            <a:off x="10120921" y="166255"/>
            <a:ext cx="1737361" cy="157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1089041" y="6156973"/>
            <a:ext cx="2982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MARIA GRAZIA CHIEFFI 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l="67383" t="17708" r="19726" b="61457"/>
          <a:stretch/>
        </p:blipFill>
        <p:spPr>
          <a:xfrm>
            <a:off x="10120921" y="166255"/>
            <a:ext cx="1737361" cy="157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 descr="https://ec.europa.eu/programmes/creative-europe/sites/creative-europe/files/eurpoean_capital_of_culture_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4746" b="4746"/>
          <a:stretch/>
        </p:blipFill>
        <p:spPr>
          <a:xfrm>
            <a:off x="829845" y="80792"/>
            <a:ext cx="11140586" cy="6725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1089041" y="2908300"/>
            <a:ext cx="4549759" cy="2362200"/>
          </a:xfrm>
          <a:prstGeom prst="rect">
            <a:avLst/>
          </a:prstGeom>
          <a:gradFill>
            <a:gsLst>
              <a:gs pos="0">
                <a:srgbClr val="FFDA9A"/>
              </a:gs>
              <a:gs pos="50000">
                <a:srgbClr val="FAD08D"/>
              </a:gs>
              <a:gs pos="100000">
                <a:srgbClr val="FFCD7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it-IT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Matera, </a:t>
            </a:r>
            <a:r>
              <a:rPr lang="it-IT" sz="36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 ancient capital of Basilicata and the </a:t>
            </a:r>
            <a:r>
              <a:rPr lang="it-IT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European Capital of Culture</a:t>
            </a:r>
            <a:endParaRPr sz="3600"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 descr="Matera~Life in a Cave Home – Timeless Italy Travel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960" b="31960"/>
          <a:stretch/>
        </p:blipFill>
        <p:spPr>
          <a:xfrm>
            <a:off x="709789" y="12700"/>
            <a:ext cx="11469511" cy="6711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906834" y="1745890"/>
            <a:ext cx="5252666" cy="1987085"/>
          </a:xfrm>
          <a:prstGeom prst="rect">
            <a:avLst/>
          </a:prstGeom>
          <a:gradFill>
            <a:gsLst>
              <a:gs pos="0">
                <a:srgbClr val="FFDA9A"/>
              </a:gs>
              <a:gs pos="50000">
                <a:srgbClr val="FAD08D"/>
              </a:gs>
              <a:gs pos="100000">
                <a:srgbClr val="FFCD78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</a:pPr>
            <a:r>
              <a:rPr lang="it-IT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Matera </a:t>
            </a:r>
            <a:r>
              <a:rPr lang="it-IT"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was once considered the </a:t>
            </a:r>
            <a:r>
              <a:rPr lang="it-IT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'Shame of Italy' </a:t>
            </a:r>
            <a:br>
              <a:rPr lang="it-IT" sz="4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0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906833" y="3387919"/>
            <a:ext cx="5252667" cy="1361881"/>
          </a:xfrm>
          <a:prstGeom prst="rect">
            <a:avLst/>
          </a:prstGeom>
          <a:gradFill>
            <a:gsLst>
              <a:gs pos="0">
                <a:srgbClr val="F7F7F7"/>
              </a:gs>
              <a:gs pos="50000">
                <a:srgbClr val="EEEEEE"/>
              </a:gs>
              <a:gs pos="100000">
                <a:srgbClr val="EDEDED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Now  It's a Hub for Cave-Hopping Jet-Setters.             It's hard to believe that a little more than </a:t>
            </a:r>
            <a:r>
              <a:rPr lang="it-IT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50 years ago</a:t>
            </a:r>
            <a:r>
              <a:rPr lang="it-IT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 Matera was the “shame of Italy,” its cave-dwelling citizens living in abject poverty without electricity or running water  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4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328738" y="1624144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Gill Sans"/>
              <a:buNone/>
            </a:pPr>
            <a:r>
              <a:rPr lang="it-IT" sz="3959" b="0"/>
              <a:t>Matera, from Italy’s national disgrace to European Cultural Capital</a:t>
            </a:r>
            <a:endParaRPr sz="3959" b="0"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1328738" y="3019352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80"/>
              <a:buNone/>
            </a:pPr>
            <a:r>
              <a:rPr lang="it-IT" sz="1480"/>
              <a:t>Matera, is located in southern Italy’s Basilicata region. It was designated a UNESCO World Heritage Site in 1993; UNESCO described it as the “</a:t>
            </a:r>
            <a:r>
              <a:rPr lang="it-IT" sz="1480" i="1"/>
              <a:t>most outstanding, intact example of a troglodyte settlement in the Mediterranean region</a:t>
            </a:r>
            <a:r>
              <a:rPr lang="it-IT" sz="1480"/>
              <a:t>.” It also has been designated a </a:t>
            </a:r>
            <a:r>
              <a:rPr lang="it-IT" sz="1480" b="1"/>
              <a:t>European Cultural Capital for 2019 </a:t>
            </a:r>
            <a:r>
              <a:rPr lang="it-IT" sz="1480"/>
              <a:t>and will host cultural events expected to draw thousands of visitors.</a:t>
            </a:r>
            <a:endParaRPr sz="1480"/>
          </a:p>
        </p:txBody>
      </p:sp>
      <p:pic>
        <p:nvPicPr>
          <p:cNvPr id="144" name="Google Shape;144;p26" descr="Matera, from Italy's national disgrace to European Cultural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370" r="2036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 rotWithShape="1">
          <a:blip r:embed="rId4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328737" y="7868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lang="it-IT"/>
              <a:t>So is it worth going to visit?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3"/>
          </p:nvPr>
        </p:nvSpPr>
        <p:spPr>
          <a:xfrm>
            <a:off x="1328738" y="22476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-IT" sz="1600" b="1">
                <a:latin typeface="Gill Sans"/>
                <a:ea typeface="Gill Sans"/>
                <a:cs typeface="Gill Sans"/>
                <a:sym typeface="Gill Sans"/>
              </a:rPr>
              <a:t>“The greatness of this city is that  survived all the way from the Paleolithic times</a:t>
            </a:r>
            <a:r>
              <a:rPr lang="it-IT" sz="1600">
                <a:latin typeface="Gill Sans"/>
                <a:ea typeface="Gill Sans"/>
                <a:cs typeface="Gill Sans"/>
                <a:sym typeface="Gill Sans"/>
              </a:rPr>
              <a:t>,”</a:t>
            </a:r>
            <a:endParaRPr sz="1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1328738" y="3019352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95"/>
              <a:buNone/>
            </a:pPr>
            <a:r>
              <a:rPr lang="it-IT" sz="1295"/>
              <a:t>Matera is very easy on the eye.                                      Imagine a </a:t>
            </a:r>
            <a:r>
              <a:rPr lang="it-IT" sz="1295" i="1"/>
              <a:t>scene of hillside stone houses</a:t>
            </a:r>
            <a:r>
              <a:rPr lang="it-IT" sz="1295"/>
              <a:t>, so compact  that sometimes on sits on top of the other.  Its </a:t>
            </a:r>
            <a:r>
              <a:rPr lang="it-IT" sz="1295" b="1"/>
              <a:t>ancient style </a:t>
            </a:r>
            <a:r>
              <a:rPr lang="it-IT" sz="1295"/>
              <a:t>has a sort of mysterious grandeur with a mix of cave churches carved into the montain and ornate grand churches in the old town.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95"/>
              <a:buNone/>
            </a:pPr>
            <a:r>
              <a:rPr lang="it-IT" sz="1295"/>
              <a:t>Bronze Age evidence of</a:t>
            </a:r>
            <a:r>
              <a:rPr lang="it-IT" sz="1295" i="1"/>
              <a:t> human existance </a:t>
            </a:r>
            <a:r>
              <a:rPr lang="it-IT" sz="1295"/>
              <a:t>in the area for the past 9000 years makes this one of the oldest inhabited cities in the world.</a:t>
            </a:r>
            <a:endParaRPr sz="1295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10"/>
              <a:buNone/>
            </a:pPr>
            <a:endParaRPr sz="1110"/>
          </a:p>
        </p:txBody>
      </p:sp>
      <p:pic>
        <p:nvPicPr>
          <p:cNvPr id="154" name="Google Shape;154;p27" descr="Matera: What to see and do in the Italian cit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346" r="27346"/>
          <a:stretch/>
        </p:blipFill>
        <p:spPr>
          <a:xfrm>
            <a:off x="6204601" y="0"/>
            <a:ext cx="5987399" cy="688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 rotWithShape="1">
          <a:blip r:embed="rId4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Paesaggio alpino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456" b="19456"/>
          <a:stretch/>
        </p:blipFill>
        <p:spPr>
          <a:xfrm>
            <a:off x="838200" y="2627"/>
            <a:ext cx="11353799" cy="46313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9771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lang="it-IT"/>
              <a:t>                       Matera, the change </a:t>
            </a:r>
            <a:endParaRPr/>
          </a:p>
        </p:txBody>
      </p:sp>
      <p:sp>
        <p:nvSpPr>
          <p:cNvPr id="163" name="Google Shape;163;p28" descr="Casella bianca"/>
          <p:cNvSpPr/>
          <p:nvPr/>
        </p:nvSpPr>
        <p:spPr>
          <a:xfrm>
            <a:off x="700391" y="1968284"/>
            <a:ext cx="5256721" cy="466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28" descr="Casella bianca"/>
          <p:cNvSpPr/>
          <p:nvPr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28" descr="Casella in primo piano nera"/>
          <p:cNvSpPr/>
          <p:nvPr/>
        </p:nvSpPr>
        <p:spPr>
          <a:xfrm>
            <a:off x="851173" y="2679700"/>
            <a:ext cx="546100" cy="5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6" name="Google Shape;166;p28" descr="Segno pi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973" y="2791500"/>
            <a:ext cx="322500" cy="3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it-IT"/>
              <a:t>From shame …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3"/>
          </p:nvPr>
        </p:nvSpPr>
        <p:spPr>
          <a:xfrm>
            <a:off x="1562100" y="3324700"/>
            <a:ext cx="4242611" cy="3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it-IT"/>
              <a:t>Yet not so long ago, overpopulation</a:t>
            </a:r>
            <a:r>
              <a:rPr lang="it-IT" b="1"/>
              <a:t>, disease and poverty</a:t>
            </a:r>
            <a:r>
              <a:rPr lang="it-IT"/>
              <a:t> created terrible living conditions and hygiene issue.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it-IT"/>
              <a:t>The situation was so bad that </a:t>
            </a:r>
            <a:r>
              <a:rPr lang="it-IT" b="1"/>
              <a:t>the town hall evacuated the 20000 inabitants</a:t>
            </a:r>
            <a:r>
              <a:rPr lang="it-IT"/>
              <a:t> and moved them into modern accomodation far from the town centre.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sp>
        <p:nvSpPr>
          <p:cNvPr id="169" name="Google Shape;169;p28" descr="Casella in primo piano nera"/>
          <p:cNvSpPr/>
          <p:nvPr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0" name="Google Shape;170;p28" descr="Segno pi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4689" y="2791500"/>
            <a:ext cx="322500" cy="3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>
            <a:spLocks noGrp="1"/>
          </p:cNvSpPr>
          <p:nvPr>
            <p:ph type="body" idx="4"/>
          </p:nvPr>
        </p:nvSpPr>
        <p:spPr>
          <a:xfrm>
            <a:off x="7467601" y="2679700"/>
            <a:ext cx="4072192" cy="64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it-IT"/>
              <a:t>… to chic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5"/>
          </p:nvPr>
        </p:nvSpPr>
        <p:spPr>
          <a:xfrm>
            <a:off x="7467601" y="3324700"/>
            <a:ext cx="4072192" cy="3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it-IT"/>
              <a:t>Now, after </a:t>
            </a:r>
            <a:r>
              <a:rPr lang="it-IT" b="1" i="1"/>
              <a:t>renovation</a:t>
            </a:r>
            <a:r>
              <a:rPr lang="it-IT"/>
              <a:t> it is bound to become the next must-visit city.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5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1328737" y="7868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lang="it-IT"/>
              <a:t>Go for a walk 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1328737" y="2654300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-IT" sz="1600"/>
              <a:t>Matera is divided into to :</a:t>
            </a:r>
            <a:endParaRPr sz="1600"/>
          </a:p>
          <a:p>
            <a:pPr marL="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❑"/>
            </a:pPr>
            <a:r>
              <a:rPr lang="it-IT" sz="1600"/>
              <a:t>the </a:t>
            </a:r>
            <a:r>
              <a:rPr lang="it-IT" sz="1600" b="1"/>
              <a:t>civita</a:t>
            </a:r>
            <a:r>
              <a:rPr lang="it-IT" sz="1600"/>
              <a:t> – the town centre;</a:t>
            </a:r>
            <a:endParaRPr/>
          </a:p>
          <a:p>
            <a:pPr marL="0" lvl="0" indent="-101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❑"/>
            </a:pPr>
            <a:r>
              <a:rPr lang="it-IT" sz="1600"/>
              <a:t>sorrounding </a:t>
            </a:r>
            <a:r>
              <a:rPr lang="it-IT" sz="1600" b="1"/>
              <a:t>sassi cliffs</a:t>
            </a:r>
            <a:endParaRPr sz="1600" b="1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it-IT" sz="1600"/>
              <a:t>It’s a walk of steep ups and downs and highlights include the sensational views especially from </a:t>
            </a:r>
            <a:r>
              <a:rPr lang="it-IT" sz="1600" b="1" i="1"/>
              <a:t>Parco della Murgia Materana</a:t>
            </a:r>
            <a:r>
              <a:rPr lang="it-IT" sz="1600"/>
              <a:t>, the National park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sz="1400"/>
          </a:p>
        </p:txBody>
      </p:sp>
      <p:pic>
        <p:nvPicPr>
          <p:cNvPr id="181" name="Google Shape;181;p29" descr="Unesco – Parco della Murgia Materana | Tesori d'Italia Magazine ..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836" r="22837"/>
          <a:stretch/>
        </p:blipFill>
        <p:spPr>
          <a:xfrm>
            <a:off x="5810901" y="418509"/>
            <a:ext cx="4405241" cy="608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1328737" y="786810"/>
            <a:ext cx="4008437" cy="139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lang="it-IT"/>
              <a:t>Film fame 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3"/>
          </p:nvPr>
        </p:nvSpPr>
        <p:spPr>
          <a:xfrm>
            <a:off x="1328738" y="2247679"/>
            <a:ext cx="4008437" cy="6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it-IT" sz="1800"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it-IT" sz="1800"/>
              <a:t>ideal place for movie shooting”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1328738" y="3019352"/>
            <a:ext cx="4008437" cy="3099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it-IT" sz="1400"/>
              <a:t>It’s not surprising that Mel Gibson chose to film his “ </a:t>
            </a:r>
            <a:r>
              <a:rPr lang="it-IT" sz="1400" i="1"/>
              <a:t>Passion of Christ”in </a:t>
            </a:r>
            <a:r>
              <a:rPr lang="it-IT" sz="1400"/>
              <a:t>2003.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it-IT" sz="1400"/>
              <a:t>More recently a new Wonder Woman film and the ben Hur spectacular starring Morgan Freeman and Jack Huston were both in Matera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endParaRPr/>
          </a:p>
        </p:txBody>
      </p:sp>
      <p:pic>
        <p:nvPicPr>
          <p:cNvPr id="191" name="Google Shape;191;p30" descr="La passione di Cristo (film 2004) - Wikipedi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871" r="31871"/>
          <a:stretch/>
        </p:blipFill>
        <p:spPr>
          <a:xfrm>
            <a:off x="8554134" y="208359"/>
            <a:ext cx="3434666" cy="394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 descr="Ben Hur Matera Morgan Freeman Rodrigo Santo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8684" y="786810"/>
            <a:ext cx="2607650" cy="301935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3" name="Google Shape;193;p30" descr="WONDER WOMAN - Matera nella Clip Ufficia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9470" y="4267200"/>
            <a:ext cx="4719527" cy="238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6">
            <a:alphaModFix/>
          </a:blip>
          <a:srcRect l="67383" t="17708" r="19726" b="61457"/>
          <a:stretch/>
        </p:blipFill>
        <p:spPr>
          <a:xfrm>
            <a:off x="10794601" y="301404"/>
            <a:ext cx="839474" cy="76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8296179" y="5136204"/>
            <a:ext cx="3545503" cy="67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Gill Sans"/>
              <a:buNone/>
            </a:pPr>
            <a:r>
              <a:rPr lang="it-IT" sz="2520"/>
              <a:t>Thanks for your attention!</a:t>
            </a:r>
            <a:endParaRPr sz="2520"/>
          </a:p>
        </p:txBody>
      </p:sp>
      <p:pic>
        <p:nvPicPr>
          <p:cNvPr id="201" name="Google Shape;201;p31" descr="Matera by night | Vito Paladini | Flick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979" b="3978"/>
          <a:stretch/>
        </p:blipFill>
        <p:spPr>
          <a:xfrm>
            <a:off x="838200" y="0"/>
            <a:ext cx="113538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descr="Culture of ancient egyp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32478" y="4419600"/>
            <a:ext cx="2638842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 rotWithShape="1">
          <a:blip r:embed="rId5">
            <a:alphaModFix/>
          </a:blip>
          <a:srcRect l="67383" t="17708" r="19726" b="61457"/>
          <a:stretch/>
        </p:blipFill>
        <p:spPr>
          <a:xfrm>
            <a:off x="10388600" y="301404"/>
            <a:ext cx="1245475" cy="11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1089041" y="6341639"/>
            <a:ext cx="2982897" cy="3693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MARIA GRAZIA CHIEFFI </a:t>
            </a:r>
            <a:endParaRPr sz="1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78646930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Gill Sans</vt:lpstr>
      <vt:lpstr>Arial</vt:lpstr>
      <vt:lpstr>Noto Sans Symbols</vt:lpstr>
      <vt:lpstr>Calibri</vt:lpstr>
      <vt:lpstr>tf78646930</vt:lpstr>
      <vt:lpstr>MATERA,  Italy's magical city of stone  </vt:lpstr>
      <vt:lpstr>Matera, the ancient capital of Basilicata and the European Capital of Culture</vt:lpstr>
      <vt:lpstr>Matera was once considered the 'Shame of Italy'  </vt:lpstr>
      <vt:lpstr>Matera, from Italy’s national disgrace to European Cultural Capital</vt:lpstr>
      <vt:lpstr>So is it worth going to visit?</vt:lpstr>
      <vt:lpstr>                       Matera, the change </vt:lpstr>
      <vt:lpstr>Go for a walk </vt:lpstr>
      <vt:lpstr>Film fame 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MATERA,  Italy's magical city of stone  </dc:title>
  <dc:creator>domenico</dc:creator>
  <cp:lastModifiedBy>domenico vergaglia</cp:lastModifiedBy>
  <cp:revision>1</cp:revision>
  <dcterms:modified xsi:type="dcterms:W3CDTF">2020-06-18T15:42:08Z</dcterms:modified>
</cp:coreProperties>
</file>